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98EF15B-76C9-4395-A4F4-ACBB6C8F241F}" type="datetimeFigureOut">
              <a:rPr lang="en-US" smtClean="0"/>
              <a:pPr/>
              <a:t>12-Apr-23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D9CD86F-EF50-4666-A000-2CDDAE6021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D9CD86F-EF50-4666-A000-2CDDAE6021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D9CD86F-EF50-4666-A000-2CDDAE6021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D9CD86F-EF50-4666-A000-2CDDAE6021F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D9CD86F-EF50-4666-A000-2CDDAE6021F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D9CD86F-EF50-4666-A000-2CDDAE6021F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98EF15B-76C9-4395-A4F4-ACBB6C8F241F}" type="datetimeFigureOut">
              <a:rPr lang="en-US" smtClean="0"/>
              <a:pPr/>
              <a:t>12-Apr-23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D9CD86F-EF50-4666-A000-2CDDAE6021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98EF15B-76C9-4395-A4F4-ACBB6C8F241F}" type="datetimeFigureOut">
              <a:rPr lang="en-US" smtClean="0"/>
              <a:pPr/>
              <a:t>12-Apr-23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D9CD86F-EF50-4666-A000-2CDDAE6021F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98EF15B-76C9-4395-A4F4-ACBB6C8F241F}" type="datetimeFigureOut">
              <a:rPr lang="en-US" smtClean="0"/>
              <a:pPr/>
              <a:t>12-Apr-23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D9CD86F-EF50-4666-A000-2CDDAE6021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D9CD86F-EF50-4666-A000-2CDDAE6021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D9CD86F-EF50-4666-A000-2CDDAE6021F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98EF15B-76C9-4395-A4F4-ACBB6C8F241F}" type="datetimeFigureOut">
              <a:rPr lang="en-US" smtClean="0"/>
              <a:pPr/>
              <a:t>12-Apr-23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D9CD86F-EF50-4666-A000-2CDDAE6021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D:\Satff\muddassir\E-Content\1%20&#1575;&#1585;&#1583;&#1608;%20&#1586;&#1576;&#1575;&#1606;%20&#1705;&#1575;%20&#1570;&#1594;&#1575;&#1586;%20&#1608;%20&#1575;&#1585;&#1578;&#1602;&#1575;&#1569;.mp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90800"/>
            <a:ext cx="8229600" cy="1143000"/>
          </a:xfrm>
        </p:spPr>
        <p:txBody>
          <a:bodyPr>
            <a:noAutofit/>
          </a:bodyPr>
          <a:lstStyle/>
          <a:p>
            <a:pPr algn="justLow" rtl="1"/>
            <a:r>
              <a:rPr lang="en-US" sz="1800" dirty="0" smtClean="0">
                <a:latin typeface="Jameel Noori Nastaleeq" pitchFamily="2" charset="-78"/>
                <a:cs typeface="Jameel Noori Nastaleeq" pitchFamily="2" charset="-78"/>
              </a:rPr>
              <a:t>	 </a:t>
            </a:r>
            <a:r>
              <a:rPr lang="ur-PK" sz="1800" dirty="0" smtClean="0">
                <a:latin typeface="Jameel Noori Nastaleeq" pitchFamily="2" charset="-78"/>
                <a:cs typeface="Jameel Noori Nastaleeq" pitchFamily="2" charset="-78"/>
              </a:rPr>
              <a:t>ہرزبان کی ابتدا روزمرہ کے ضروری کاموں کے لئے معمولی الفاظ سے ہوتی ہے۔ جب دو یا دو سے زیادہ زبانیں جاننے والے آپس میں ملتے ہیں تو سب سے پہلے ہاتھ اور آنکھ کے اشارے سے اپنا خیال ظاہر کرتے ہیں، رفتہ رفتہ ٹوٹے پھوٹے الفاظ بولنے لگتے ہیں۔ یہ الفاظ زیادہ تر اسماء ہوتے ہیں۔ جیسے جیسے بات چیت اور تعلقات کا دائرہ وسیع ہوتا جاتا ہے اسماء کے ساتھ افعال بھی استعمال ہونے لگتے ہیں اور کچھ ہی عرصہ میں نئی زبان کے الفاظ اور فقرات کی اچھی خاصی تعداد ہوجاتی ہے۔ اردو زبان کی پیدائش بھی اسی فطری اصول کے تحت ہوئی ہے۔</a:t>
            </a:r>
            <a:br>
              <a:rPr lang="ur-PK" sz="1800" dirty="0" smtClean="0">
                <a:latin typeface="Jameel Noori Nastaleeq" pitchFamily="2" charset="-78"/>
                <a:cs typeface="Jameel Noori Nastaleeq" pitchFamily="2" charset="-78"/>
              </a:rPr>
            </a:br>
            <a:r>
              <a:rPr lang="en-US" sz="1800" dirty="0" smtClean="0">
                <a:latin typeface="Jameel Noori Nastaleeq" pitchFamily="2" charset="-78"/>
                <a:cs typeface="Jameel Noori Nastaleeq" pitchFamily="2" charset="-78"/>
              </a:rPr>
              <a:t>	</a:t>
            </a:r>
            <a:r>
              <a:rPr lang="ur-PK" sz="1800" dirty="0" smtClean="0">
                <a:latin typeface="Jameel Noori Nastaleeq" pitchFamily="2" charset="-78"/>
                <a:cs typeface="Jameel Noori Nastaleeq" pitchFamily="2" charset="-78"/>
              </a:rPr>
              <a:t>مختلف زبانیں بولنے والی قومیں جب ایک دوسرے سے ملتی اور لین دین کرتی ہیں تو ایک نئی زبان کی بنیاد پڑجاتی ہے۔ لیکن جب تک یہ میل ملاپ اور لین دین بڑے پیمانے پر نہ ہو، لسانی صورتِ حال میں کوئی نمایاں تبدیل نہیں ہوتی۔</a:t>
            </a:r>
            <a:br>
              <a:rPr lang="ur-PK" sz="1800" dirty="0" smtClean="0">
                <a:latin typeface="Jameel Noori Nastaleeq" pitchFamily="2" charset="-78"/>
                <a:cs typeface="Jameel Noori Nastaleeq" pitchFamily="2" charset="-78"/>
              </a:rPr>
            </a:br>
            <a:r>
              <a:rPr lang="en-US" sz="1800" dirty="0" smtClean="0">
                <a:latin typeface="Jameel Noori Nastaleeq" pitchFamily="2" charset="-78"/>
                <a:cs typeface="Jameel Noori Nastaleeq" pitchFamily="2" charset="-78"/>
              </a:rPr>
              <a:t>	</a:t>
            </a:r>
            <a:r>
              <a:rPr lang="ur-PK" sz="1800" dirty="0" smtClean="0">
                <a:latin typeface="Jameel Noori Nastaleeq" pitchFamily="2" charset="-78"/>
                <a:cs typeface="Jameel Noori Nastaleeq" pitchFamily="2" charset="-78"/>
              </a:rPr>
              <a:t> عرب، ایران، ترکستان، افغانستان وغیرہ سے آئے ہوئے لوگوں کی زبانوں کے الفاظ ہندوستان کی زبانوں میں شامل ہونے لگے۔ مسلمانوں کی آمد سے پہلے یہاں کی زبانوں میں عربی اور فارسی کے الفاظ جگہ پانے لگے تھے۔ مسلمانوں کی آمد کے بعد یہ عمل اور زیادہ مؤثر طریقہ سے ہونے لگا۔ </a:t>
            </a:r>
            <a:r>
              <a:rPr lang="en-US" sz="1800" smtClean="0">
                <a:latin typeface="Jameel Noori Nastaleeq" pitchFamily="2" charset="-78"/>
                <a:cs typeface="Jameel Noori Nastaleeq" pitchFamily="2" charset="-78"/>
              </a:rPr>
              <a:t>1000</a:t>
            </a:r>
            <a:r>
              <a:rPr lang="ur-PK" sz="1800" smtClean="0">
                <a:latin typeface="Jameel Noori Nastaleeq" pitchFamily="2" charset="-78"/>
                <a:cs typeface="Jameel Noori Nastaleeq" pitchFamily="2" charset="-78"/>
              </a:rPr>
              <a:t>.ء </a:t>
            </a:r>
            <a:r>
              <a:rPr lang="ur-PK" sz="1800" dirty="0" smtClean="0">
                <a:latin typeface="Jameel Noori Nastaleeq" pitchFamily="2" charset="-78"/>
                <a:cs typeface="Jameel Noori Nastaleeq" pitchFamily="2" charset="-78"/>
              </a:rPr>
              <a:t>کا زمانہ ایسا ہے کہ جسکے بعد افغانستان کے راستہ سے برابر مسلمان بادشاہ ہندوستان پر حملہ آور ہونے لگے اور ان کا مرکز زیادہ تر پنجاب رہا۔ قریب قریب دو سوسال تک ان کے اور وہاں کے بسنے والوں میں میل جول بڑھتا رہا۔ اسی اثر کی وجہ سے بہت سے ماہرینِ لسانیات کا خیال ہے کہ اردو پنجاب کے علاقہ سے شروع ہوئی۔</a:t>
            </a:r>
            <a:br>
              <a:rPr lang="ur-PK" sz="1800" dirty="0" smtClean="0">
                <a:latin typeface="Jameel Noori Nastaleeq" pitchFamily="2" charset="-78"/>
                <a:cs typeface="Jameel Noori Nastaleeq" pitchFamily="2" charset="-78"/>
              </a:rPr>
            </a:br>
            <a:r>
              <a:rPr lang="ur-PK" sz="1800" dirty="0" smtClean="0">
                <a:latin typeface="Jameel Noori Nastaleeq" pitchFamily="2" charset="-78"/>
                <a:cs typeface="Jameel Noori Nastaleeq" pitchFamily="2" charset="-78"/>
              </a:rPr>
              <a:t>۲۱۷؁.ء میں محمدبن قاسم نے سندھ پر قبضہ کرکے اپنی حکومت قائم کرلی تھی۔ اس وقت سے سینکڑوں برس تک مسلمانوں کی حکومت اس علاقہ میں رہی، جس سے ہندو اور مسلمان ایک دوسرے کی تہذیب و معاشرت، رسم و رواج اور زبان سے واقف ہوئے۔ اس وقت سندھ میں سندھی اور عربی دونوں زبانیں رائج تھیں۔ البتہ ملتان میں ملتانی کے ساتھ ساتھ فارسی زبان بھی بولی جاتی تھی۔ جب محمود غزنوی نے ہندوستان کے مختلف علاقوں کو اپنے قبضہ میں کرلیا تو یہاں عربی اور فارسی کے الفاظ ہندوستانی زبانوں میں اور ہندوستانی زبانوں کے الفاظ عربی اور فارسی میں بڑی تیزی سے بڑھتے گئے، جس سے نئی زبان کا دائرہ وسیع ترہوتاگیا۔ </a:t>
            </a:r>
            <a:r>
              <a:rPr lang="en-US" sz="1800" dirty="0" smtClean="0">
                <a:latin typeface="Jameel Noori Nastaleeq" pitchFamily="2" charset="-78"/>
                <a:cs typeface="Jameel Noori Nastaleeq" pitchFamily="2" charset="-78"/>
              </a:rPr>
              <a:t>	</a:t>
            </a:r>
            <a:r>
              <a:rPr lang="ur-PK" sz="1800" dirty="0" smtClean="0">
                <a:latin typeface="Jameel Noori Nastaleeq" pitchFamily="2" charset="-78"/>
                <a:cs typeface="Jameel Noori Nastaleeq" pitchFamily="2" charset="-78"/>
              </a:rPr>
              <a:t>یہاں تک کہ فارسی اور ترکی کے شعراء ہندوستان کی زبانوں میں شعر کہنے لگے، اس سلسلہ میں خواجہ مسعود سعد سلمان کانام قابلِ ذکر ہے، جو ترکی اور فارسی زبانوں کے علاوہ ہندوستانی زبانوں کے بھی شاعر تھے۔ اس طرح مسلمانوں کی زبانوں میں ہندوستانی زبانوں کے الفاظ شامل ہونے لگے اور ہندوستانیوں نے عربی، فارسی اور ترکی کے الفاظ بولنے شروع کئے اور ایک مخلوط زبان بننے لگی۔ جب مسلمانوں کی آمد کا سلسلہ تیزہوگیا تو انہوں نے شمال مغربی علاقے سے آگے دہلی اور نواح دہلی میں نئی بستیاں آبادکیں اور اس علاقے کی زبان سے بھی وہ زیادہ متاثر ہوئے۔ نئی زبان کے ذخیرے میں الفاظ کا خزانہ بڑھنے لگا اور ٹوٹے پھوٹے الفاظ چھوٹے موٹے فقروں کی شکل اختیار کرنے لگے۔</a:t>
            </a:r>
            <a:endParaRPr lang="en-US" sz="1800" dirty="0">
              <a:latin typeface="Jameel Noori Nastaleeq" pitchFamily="2" charset="-78"/>
              <a:cs typeface="Jameel Noori Nastaleeq" pitchFamily="2" charset="-78"/>
            </a:endParaRPr>
          </a:p>
        </p:txBody>
      </p:sp>
      <p:sp>
        <p:nvSpPr>
          <p:cNvPr id="5" name="TextBox 4"/>
          <p:cNvSpPr txBox="1"/>
          <p:nvPr/>
        </p:nvSpPr>
        <p:spPr>
          <a:xfrm>
            <a:off x="990600" y="0"/>
            <a:ext cx="7467600" cy="707886"/>
          </a:xfrm>
          <a:prstGeom prst="rect">
            <a:avLst/>
          </a:prstGeom>
          <a:noFill/>
        </p:spPr>
        <p:txBody>
          <a:bodyPr wrap="square" rtlCol="0">
            <a:spAutoFit/>
          </a:bodyPr>
          <a:lstStyle/>
          <a:p>
            <a:pPr algn="ctr"/>
            <a:r>
              <a:rPr lang="ur-PK" sz="4000" b="1" dirty="0" smtClean="0">
                <a:latin typeface="Jameel Noori Nastaleeq" pitchFamily="2" charset="-78"/>
                <a:cs typeface="Jameel Noori Nastaleeq" pitchFamily="2" charset="-78"/>
              </a:rPr>
              <a:t>اردو زبان کا آغاز و ارتقاء</a:t>
            </a:r>
            <a:endParaRPr lang="en-US" sz="4000" dirty="0"/>
          </a:p>
        </p:txBody>
      </p:sp>
      <p:pic>
        <p:nvPicPr>
          <p:cNvPr id="7" name="1 اردو زبان کا آغاز و ارتقاء.mp3">
            <a:hlinkClick r:id="" action="ppaction://media"/>
          </p:cNvPr>
          <p:cNvPicPr>
            <a:picLocks noGrp="1" noRot="1" noChangeAspect="1"/>
          </p:cNvPicPr>
          <p:nvPr>
            <p:ph idx="1"/>
            <a:audioFile r:link="rId1"/>
          </p:nvPr>
        </p:nvPicPr>
        <p:blipFill>
          <a:blip r:embed="rId3"/>
          <a:stretch>
            <a:fillRect/>
          </a:stretch>
        </p:blipFill>
        <p:spPr>
          <a:xfrm>
            <a:off x="685800" y="6324600"/>
            <a:ext cx="304800" cy="304800"/>
          </a:xfrm>
          <a:prstGeom prst="rect">
            <a:avLst/>
          </a:prstGeom>
        </p:spPr>
      </p:pic>
      <p:sp>
        <p:nvSpPr>
          <p:cNvPr id="8" name="Rectangle 7"/>
          <p:cNvSpPr/>
          <p:nvPr/>
        </p:nvSpPr>
        <p:spPr>
          <a:xfrm>
            <a:off x="4114800" y="5729068"/>
            <a:ext cx="5181600" cy="1200329"/>
          </a:xfrm>
          <a:prstGeom prst="rect">
            <a:avLst/>
          </a:prstGeom>
        </p:spPr>
        <p:txBody>
          <a:bodyPr wrap="square">
            <a:spAutoFit/>
          </a:bodyPr>
          <a:lstStyle/>
          <a:p>
            <a:r>
              <a:rPr lang="en-US" dirty="0" smtClean="0"/>
              <a:t>Dr. S. Mohamed </a:t>
            </a:r>
            <a:r>
              <a:rPr lang="en-US" dirty="0" err="1" smtClean="0"/>
              <a:t>Muddassir</a:t>
            </a:r>
            <a:r>
              <a:rPr lang="en-US" dirty="0" smtClean="0"/>
              <a:t/>
            </a:r>
            <a:br>
              <a:rPr lang="en-US" dirty="0" smtClean="0"/>
            </a:br>
            <a:r>
              <a:rPr lang="en-US" dirty="0" smtClean="0"/>
              <a:t>Assistant Professor, Department of Urdu,</a:t>
            </a:r>
            <a:br>
              <a:rPr lang="en-US" dirty="0" smtClean="0"/>
            </a:br>
            <a:r>
              <a:rPr lang="en-US" dirty="0" smtClean="0"/>
              <a:t>Jamal Mohamed College (Autonomous)</a:t>
            </a:r>
            <a:br>
              <a:rPr lang="en-US" dirty="0" smtClean="0"/>
            </a:br>
            <a:r>
              <a:rPr lang="en-US" dirty="0" err="1" smtClean="0"/>
              <a:t>Tiruchirappalli</a:t>
            </a:r>
            <a:r>
              <a:rPr lang="en-US" dirty="0" smtClean="0"/>
              <a:t> – 620 020.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30518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TotalTime>
  <Words>12</Words>
  <Application>Microsoft Office PowerPoint</Application>
  <PresentationFormat>On-screen Show (4:3)</PresentationFormat>
  <Paragraphs>3</Paragraphs>
  <Slides>1</Slides>
  <Notes>0</Notes>
  <HiddenSlides>0</HiddenSlides>
  <MMClips>1</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Concourse</vt:lpstr>
      <vt:lpstr>  ہرزبان کی ابتدا روزمرہ کے ضروری کاموں کے لئے معمولی الفاظ سے ہوتی ہے۔ جب دو یا دو سے زیادہ زبانیں جاننے والے آپس میں ملتے ہیں تو سب سے پہلے ہاتھ اور آنکھ کے اشارے سے اپنا خیال ظاہر کرتے ہیں، رفتہ رفتہ ٹوٹے پھوٹے الفاظ بولنے لگتے ہیں۔ یہ الفاظ زیادہ تر اسماء ہوتے ہیں۔ جیسے جیسے بات چیت اور تعلقات کا دائرہ وسیع ہوتا جاتا ہے اسماء کے ساتھ افعال بھی استعمال ہونے لگتے ہیں اور کچھ ہی عرصہ میں نئی زبان کے الفاظ اور فقرات کی اچھی خاصی تعداد ہوجاتی ہے۔ اردو زبان کی پیدائش بھی اسی فطری اصول کے تحت ہوئی ہے۔  مختلف زبانیں بولنے والی قومیں جب ایک دوسرے سے ملتی اور لین دین کرتی ہیں تو ایک نئی زبان کی بنیاد پڑجاتی ہے۔ لیکن جب تک یہ میل ملاپ اور لین دین بڑے پیمانے پر نہ ہو، لسانی صورتِ حال میں کوئی نمایاں تبدیل نہیں ہوتی۔   عرب، ایران، ترکستان، افغانستان وغیرہ سے آئے ہوئے لوگوں کی زبانوں کے الفاظ ہندوستان کی زبانوں میں شامل ہونے لگے۔ مسلمانوں کی آمد سے پہلے یہاں کی زبانوں میں عربی اور فارسی کے الفاظ جگہ پانے لگے تھے۔ مسلمانوں کی آمد کے بعد یہ عمل اور زیادہ مؤثر طریقہ سے ہونے لگا۔ 1000.ء کا زمانہ ایسا ہے کہ جسکے بعد افغانستان کے راستہ سے برابر مسلمان بادشاہ ہندوستان پر حملہ آور ہونے لگے اور ان کا مرکز زیادہ تر پنجاب رہا۔ قریب قریب دو سوسال تک ان کے اور وہاں کے بسنے والوں میں میل جول بڑھتا رہا۔ اسی اثر کی وجہ سے بہت سے ماہرینِ لسانیات کا خیال ہے کہ اردو پنجاب کے علاقہ سے شروع ہوئی۔ ۲۱۷؁.ء میں محمدبن قاسم نے سندھ پر قبضہ کرکے اپنی حکومت قائم کرلی تھی۔ اس وقت سے سینکڑوں برس تک مسلمانوں کی حکومت اس علاقہ میں رہی، جس سے ہندو اور مسلمان ایک دوسرے کی تہذیب و معاشرت، رسم و رواج اور زبان سے واقف ہوئے۔ اس وقت سندھ میں سندھی اور عربی دونوں زبانیں رائج تھیں۔ البتہ ملتان میں ملتانی کے ساتھ ساتھ فارسی زبان بھی بولی جاتی تھی۔ جب محمود غزنوی نے ہندوستان کے مختلف علاقوں کو اپنے قبضہ میں کرلیا تو یہاں عربی اور فارسی کے الفاظ ہندوستانی زبانوں میں اور ہندوستانی زبانوں کے الفاظ عربی اور فارسی میں بڑی تیزی سے بڑھتے گئے، جس سے نئی زبان کا دائرہ وسیع ترہوتاگیا۔  یہاں تک کہ فارسی اور ترکی کے شعراء ہندوستان کی زبانوں میں شعر کہنے لگے، اس سلسلہ میں خواجہ مسعود سعد سلمان کانام قابلِ ذکر ہے، جو ترکی اور فارسی زبانوں کے علاوہ ہندوستانی زبانوں کے بھی شاعر تھے۔ اس طرح مسلمانوں کی زبانوں میں ہندوستانی زبانوں کے الفاظ شامل ہونے لگے اور ہندوستانیوں نے عربی، فارسی اور ترکی کے الفاظ بولنے شروع کئے اور ایک مخلوط زبان بننے لگی۔ جب مسلمانوں کی آمد کا سلسلہ تیزہوگیا تو انہوں نے شمال مغربی علاقے سے آگے دہلی اور نواح دہلی میں نئی بستیاں آبادکیں اور اس علاقے کی زبان سے بھی وہ زیادہ متاثر ہوئے۔ نئی زبان کے ذخیرے میں الفاظ کا خزانہ بڑھنے لگا اور ٹوٹے پھوٹے الفاظ چھوٹے موٹے فقروں کی شکل اختیار کرنے لگے۔</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S. Mohamed Muddassir Assistant Professor Department of Urdu, Jamal Mohamed College (Autonomous) Tiruchirappalli – 620 020.</dc:title>
  <dc:creator>CCTC 2</dc:creator>
  <cp:lastModifiedBy>CCTC 2</cp:lastModifiedBy>
  <cp:revision>11</cp:revision>
  <dcterms:created xsi:type="dcterms:W3CDTF">2023-04-06T03:42:02Z</dcterms:created>
  <dcterms:modified xsi:type="dcterms:W3CDTF">2023-04-12T09:19:19Z</dcterms:modified>
</cp:coreProperties>
</file>